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5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  <p:sldId id="274" r:id="rId21"/>
    <p:sldId id="276" r:id="rId22"/>
    <p:sldId id="275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E6D60A0-CC93-4C80-94F2-A89869154DA2}" type="datetimeFigureOut">
              <a:rPr lang="pl-PL" smtClean="0"/>
              <a:pPr/>
              <a:t>11.12.2020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B4FEE8-9207-4637-9049-2A86A7386F6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60A0-CC93-4C80-94F2-A89869154DA2}" type="datetimeFigureOut">
              <a:rPr lang="pl-PL" smtClean="0"/>
              <a:pPr/>
              <a:t>11.12.2020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4FEE8-9207-4637-9049-2A86A7386F6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E6D60A0-CC93-4C80-94F2-A89869154DA2}" type="datetimeFigureOut">
              <a:rPr lang="pl-PL" smtClean="0"/>
              <a:pPr/>
              <a:t>11.12.2020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7B4FEE8-9207-4637-9049-2A86A7386F6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60A0-CC93-4C80-94F2-A89869154DA2}" type="datetimeFigureOut">
              <a:rPr lang="pl-PL" smtClean="0"/>
              <a:pPr/>
              <a:t>11.12.2020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B4FEE8-9207-4637-9049-2A86A7386F6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Prostokąt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60A0-CC93-4C80-94F2-A89869154DA2}" type="datetimeFigureOut">
              <a:rPr lang="pl-PL" smtClean="0"/>
              <a:pPr/>
              <a:t>11.12.2020</a:t>
            </a:fld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7B4FEE8-9207-4637-9049-2A86A7386F6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E6D60A0-CC93-4C80-94F2-A89869154DA2}" type="datetimeFigureOut">
              <a:rPr lang="pl-PL" smtClean="0"/>
              <a:pPr/>
              <a:t>11.12.2020</a:t>
            </a:fld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7B4FEE8-9207-4637-9049-2A86A7386F6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E6D60A0-CC93-4C80-94F2-A89869154DA2}" type="datetimeFigureOut">
              <a:rPr lang="pl-PL" smtClean="0"/>
              <a:pPr/>
              <a:t>11.12.2020</a:t>
            </a:fld>
            <a:endParaRPr lang="pl-PL"/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7B4FEE8-9207-4637-9049-2A86A7386F6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60A0-CC93-4C80-94F2-A89869154DA2}" type="datetimeFigureOut">
              <a:rPr lang="pl-PL" smtClean="0"/>
              <a:pPr/>
              <a:t>11.12.2020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B4FEE8-9207-4637-9049-2A86A7386F6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60A0-CC93-4C80-94F2-A89869154DA2}" type="datetimeFigureOut">
              <a:rPr lang="pl-PL" smtClean="0"/>
              <a:pPr/>
              <a:t>11.12.2020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B4FEE8-9207-4637-9049-2A86A7386F6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60A0-CC93-4C80-94F2-A89869154DA2}" type="datetimeFigureOut">
              <a:rPr lang="pl-PL" smtClean="0"/>
              <a:pPr/>
              <a:t>11.12.2020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B4FEE8-9207-4637-9049-2A86A7386F6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Prostokąt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Prostokąt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4E6D60A0-CC93-4C80-94F2-A89869154DA2}" type="datetimeFigureOut">
              <a:rPr lang="pl-PL" smtClean="0"/>
              <a:pPr/>
              <a:t>11.12.2020</a:t>
            </a:fld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7B4FEE8-9207-4637-9049-2A86A7386F6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E6D60A0-CC93-4C80-94F2-A89869154DA2}" type="datetimeFigureOut">
              <a:rPr lang="pl-PL" smtClean="0"/>
              <a:pPr/>
              <a:t>11.12.2020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7B4FEE8-9207-4637-9049-2A86A7386F6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31640" y="4221088"/>
            <a:ext cx="6477000" cy="1584176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chemeClr val="tx1"/>
                </a:solidFill>
              </a:rPr>
              <a:t>,,Droga do Świętości św. Jana Pawła II’’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60418" name="Picture 2" descr="Konkurs plastyczny „Droga do Świętości Jana Pawła II” - Wiadomości -  ziemialimanowska.p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0" y="1052736"/>
            <a:ext cx="5715000" cy="31146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Barka - ukochana pie Jana Pawa II (videoo.inf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6004169"/>
            <a:ext cx="45719" cy="45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8763000" cy="936104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Zmiana parafii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0" y="1025352"/>
            <a:ext cx="4495800" cy="5716016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>
                <a:latin typeface="Arial Nova" panose="020B0504020202020204" pitchFamily="34" charset="0"/>
              </a:rPr>
              <a:t>W marcu 1949 r., decyzją kard. Sapiehy, ks. Karol został przeniesiony           z parafii w </a:t>
            </a:r>
            <a:r>
              <a:rPr lang="pl-PL" dirty="0" err="1" smtClean="0">
                <a:latin typeface="Arial Nova" panose="020B0504020202020204" pitchFamily="34" charset="0"/>
              </a:rPr>
              <a:t>Negowici</a:t>
            </a:r>
            <a:r>
              <a:rPr lang="pl-PL" dirty="0" smtClean="0">
                <a:latin typeface="Arial Nova" panose="020B0504020202020204" pitchFamily="34" charset="0"/>
              </a:rPr>
              <a:t>       do parafii św. Floriana     w Krakowie.</a:t>
            </a:r>
          </a:p>
          <a:p>
            <a:r>
              <a:rPr lang="pl-PL" dirty="0" smtClean="0">
                <a:latin typeface="Arial Nova" panose="020B0504020202020204" pitchFamily="34" charset="0"/>
              </a:rPr>
              <a:t>Z inicjatywy proboszcza, prałata Tadeusza Kurowskiego, prezbiter     z Wadowic zajął się duszpasterstwem środowiska akademickiego pobliskiej Politechniki Krakowskiej.</a:t>
            </a:r>
          </a:p>
          <a:p>
            <a:endParaRPr lang="pl-PL" dirty="0"/>
          </a:p>
        </p:txBody>
      </p:sp>
      <p:pic>
        <p:nvPicPr>
          <p:cNvPr id="1026" name="Picture 2" descr="Wojtyła na szlaku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79" y="3616184"/>
            <a:ext cx="4271897" cy="284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729353"/>
            <a:ext cx="4435757" cy="1747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8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43408"/>
            <a:ext cx="8766048" cy="1462608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tx1"/>
                </a:solidFill>
              </a:rPr>
              <a:t>Najmłodszy biskup w Polsce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0" y="836712"/>
            <a:ext cx="5652120" cy="5688632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Dwunasty rok posługi kapłańskiej przyniósł    ks. Karolowi Wojtyle godność biskupią. Dla samego kapłana taka decyzja papieża Piusa XII była zaskoczeniem. Miał wtedy 38 lat. </a:t>
            </a:r>
          </a:p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Wojtyła przyjął jako dewizę na swój herb biskupi słowa:</a:t>
            </a:r>
          </a:p>
          <a:p>
            <a:pPr>
              <a:buNone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l-PL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„Totus </a:t>
            </a:r>
            <a:r>
              <a:rPr lang="pl-PL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Tuus</a:t>
            </a:r>
            <a:r>
              <a:rPr lang="pl-PL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 (cały Twój).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Oddając się w opiekę Matce Bożej</a:t>
            </a:r>
          </a:p>
          <a:p>
            <a:pPr>
              <a:buNone/>
            </a:pPr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pic>
        <p:nvPicPr>
          <p:cNvPr id="3076" name="Picture 4" descr="Biskup i kardynał Wojtyła | 100-lecie urodzin Jana Pawła 2, Instytut  Dialogu Międzykulturowego im. Jana Pawła 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80728"/>
            <a:ext cx="3491880" cy="52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8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28600"/>
            <a:ext cx="8763000" cy="990600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Nowy kardynał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0" y="1589567"/>
            <a:ext cx="4139952" cy="4572000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>
                <a:latin typeface="Arial Nova" panose="020B0504020202020204" pitchFamily="34" charset="0"/>
              </a:rPr>
              <a:t>Kilka lat później z końcem maja 1967 przychodzi wiadomość z Rzymu, że papież Paweł VI ogłosił nominację 27 nowych kardynałów. W dniu 26 czerwca 1967 arcybiskup Karol Wojtyła otrzymuje godność kardynalską.</a:t>
            </a:r>
            <a:endParaRPr lang="pl-PL" dirty="0">
              <a:latin typeface="Arial Nova" panose="020B0504020202020204" pitchFamily="34" charset="0"/>
            </a:endParaRPr>
          </a:p>
        </p:txBody>
      </p:sp>
      <p:pic>
        <p:nvPicPr>
          <p:cNvPr id="5" name="Symbol zastępczy zawartości 4" descr="00001.4._arcybiskup_karol_wojtyla_otrzymuje_godnosc_kardynalska_z_rak_ojca_sw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2060848"/>
            <a:ext cx="5004048" cy="338437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8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tx1"/>
                </a:solidFill>
              </a:rPr>
              <a:t>Niesamowita wiadomość dla Polaków i świata!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0" y="1589566"/>
            <a:ext cx="4211960" cy="4863769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latin typeface="Arial Nova" panose="020B0504020202020204" pitchFamily="34" charset="0"/>
              </a:rPr>
              <a:t>Dnia 16 października 1978, na zwołanym po śmierci Jana Pawła I drugim konklawe, kardynał Karol Wojtyła został wybrany na papieża i przybrał imię Jana Pawła II. </a:t>
            </a:r>
          </a:p>
          <a:p>
            <a:r>
              <a:rPr lang="pl-PL" dirty="0" smtClean="0">
                <a:latin typeface="Arial Nova" panose="020B0504020202020204" pitchFamily="34" charset="0"/>
              </a:rPr>
              <a:t>Został pierwszym Polakiem, który został papieżem.</a:t>
            </a:r>
            <a:endParaRPr lang="pl-PL" dirty="0">
              <a:latin typeface="Arial Nova" panose="020B0504020202020204" pitchFamily="34" charset="0"/>
            </a:endParaRPr>
          </a:p>
        </p:txBody>
      </p:sp>
      <p:pic>
        <p:nvPicPr>
          <p:cNvPr id="5" name="Symbol zastępczy zawartości 4" descr="jan-pawel-ii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11960" y="2204864"/>
            <a:ext cx="4932040" cy="34416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94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28600"/>
            <a:ext cx="8763000" cy="990600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Zamach na Jana Pawła II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0" y="1589566"/>
            <a:ext cx="4495800" cy="4575737"/>
          </a:xfrm>
        </p:spPr>
        <p:txBody>
          <a:bodyPr/>
          <a:lstStyle/>
          <a:p>
            <a:r>
              <a:rPr lang="pl-PL" dirty="0" smtClean="0">
                <a:latin typeface="Arial Nova" panose="020B0504020202020204" pitchFamily="34" charset="0"/>
              </a:rPr>
              <a:t>Po trzech latach służby Karola jako papieża niespodziewanie dnia 13 maja 1981 o godzinie 17:19 nastąpił zamach na życie Jana Pawła II. </a:t>
            </a:r>
          </a:p>
          <a:p>
            <a:r>
              <a:rPr lang="pl-PL" dirty="0" smtClean="0">
                <a:latin typeface="Arial Nova" panose="020B0504020202020204" pitchFamily="34" charset="0"/>
              </a:rPr>
              <a:t>Ojciec święty został postrzelony.</a:t>
            </a:r>
            <a:endParaRPr lang="pl-PL" dirty="0">
              <a:latin typeface="Arial Nova" panose="020B0504020202020204" pitchFamily="34" charset="0"/>
            </a:endParaRPr>
          </a:p>
        </p:txBody>
      </p:sp>
      <p:pic>
        <p:nvPicPr>
          <p:cNvPr id="5" name="Symbol zastępczy zawartości 4" descr="miniatura-zamach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45050" y="1936144"/>
            <a:ext cx="3886200" cy="387788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8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28600"/>
            <a:ext cx="8763000" cy="990600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Papież przeżył!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79512" y="1589566"/>
            <a:ext cx="4316288" cy="5268433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latin typeface="Arial Nova" panose="020B0504020202020204" pitchFamily="34" charset="0"/>
              </a:rPr>
              <a:t>Na szczęście Jan Paweł II przeżył postrzelenie i powoli wracał do zdrowia. </a:t>
            </a:r>
          </a:p>
          <a:p>
            <a:r>
              <a:rPr lang="pl-PL" dirty="0" smtClean="0">
                <a:latin typeface="Arial Nova" panose="020B0504020202020204" pitchFamily="34" charset="0"/>
              </a:rPr>
              <a:t>Można nazwać to cudem, ponieważ mówi się, że kula zatrzymała się kilka milimetrów przed sercem papieża. </a:t>
            </a:r>
          </a:p>
          <a:p>
            <a:r>
              <a:rPr lang="pl-PL" dirty="0" smtClean="0">
                <a:latin typeface="Arial Nova" panose="020B0504020202020204" pitchFamily="34" charset="0"/>
              </a:rPr>
              <a:t>Najprawdopodobniej Matka Boża miała na to wpływ.</a:t>
            </a:r>
            <a:endParaRPr lang="pl-PL" dirty="0">
              <a:latin typeface="Arial Nova" panose="020B0504020202020204" pitchFamily="34" charset="0"/>
            </a:endParaRPr>
          </a:p>
        </p:txBody>
      </p:sp>
      <p:pic>
        <p:nvPicPr>
          <p:cNvPr id="5" name="Symbol zastępczy zawartości 4" descr="jp_ii_gemelli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16408" y="2132856"/>
            <a:ext cx="4627592" cy="345141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8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36512" y="0"/>
            <a:ext cx="8799512" cy="1219200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tx1"/>
                </a:solidFill>
              </a:rPr>
              <a:t>Przebaczenie Jana Pawła II 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0" y="1589566"/>
            <a:ext cx="4495800" cy="5007785"/>
          </a:xfrm>
        </p:spPr>
        <p:txBody>
          <a:bodyPr/>
          <a:lstStyle/>
          <a:p>
            <a:r>
              <a:rPr lang="pl-PL" dirty="0" smtClean="0">
                <a:latin typeface="Arial Nova" panose="020B0504020202020204" pitchFamily="34" charset="0"/>
              </a:rPr>
              <a:t>Kiedy papież wrócił do zdrowia, odwiedził zamachowca, </a:t>
            </a:r>
            <a:r>
              <a:rPr lang="pl-PL" dirty="0" err="1" smtClean="0">
                <a:latin typeface="Arial Nova" panose="020B0504020202020204" pitchFamily="34" charset="0"/>
              </a:rPr>
              <a:t>Mehmeta</a:t>
            </a:r>
            <a:r>
              <a:rPr lang="pl-PL" dirty="0" smtClean="0">
                <a:latin typeface="Arial Nova" panose="020B0504020202020204" pitchFamily="34" charset="0"/>
              </a:rPr>
              <a:t> Ali </a:t>
            </a:r>
            <a:r>
              <a:rPr lang="pl-PL" dirty="0" err="1" smtClean="0">
                <a:latin typeface="Arial Nova" panose="020B0504020202020204" pitchFamily="34" charset="0"/>
              </a:rPr>
              <a:t>Agcze</a:t>
            </a:r>
            <a:r>
              <a:rPr lang="pl-PL" dirty="0" smtClean="0">
                <a:latin typeface="Arial Nova" panose="020B0504020202020204" pitchFamily="34" charset="0"/>
              </a:rPr>
              <a:t> i mu przebaczył. </a:t>
            </a:r>
          </a:p>
          <a:p>
            <a:r>
              <a:rPr lang="pl-PL" dirty="0" smtClean="0">
                <a:latin typeface="Arial Nova" panose="020B0504020202020204" pitchFamily="34" charset="0"/>
              </a:rPr>
              <a:t>Jest to kolejny argument potwierdzający świętość Karola Wojtyły.</a:t>
            </a:r>
            <a:endParaRPr lang="pl-PL" dirty="0">
              <a:latin typeface="Arial Nova" panose="020B0504020202020204" pitchFamily="34" charset="0"/>
            </a:endParaRPr>
          </a:p>
        </p:txBody>
      </p:sp>
      <p:pic>
        <p:nvPicPr>
          <p:cNvPr id="5" name="Symbol zastępczy zawartości 4" descr="download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69822" y="2060848"/>
            <a:ext cx="4674177" cy="345638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8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6789"/>
            <a:ext cx="9144000" cy="1323979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tx1"/>
                </a:solidFill>
              </a:rPr>
              <a:t>Liczne pielgrzymki i dokumentacja papieża Jana Pawła II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-1" y="1456948"/>
            <a:ext cx="4283969" cy="5140403"/>
          </a:xfrm>
        </p:spPr>
        <p:txBody>
          <a:bodyPr>
            <a:noAutofit/>
          </a:bodyPr>
          <a:lstStyle/>
          <a:p>
            <a:r>
              <a:rPr lang="pl-PL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Według oficjalnych dokumentów watykańskich w okresie swojego pontyfikatu Ojciec Święty Jan Paweł II odbył 104 pielgrzymki zagraniczne.</a:t>
            </a:r>
          </a:p>
          <a:p>
            <a:r>
              <a:rPr lang="pl-PL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Odwiedził ponad 130 krajów i około 900 miejscowości (w wielu przebywał kilka razy).</a:t>
            </a:r>
          </a:p>
          <a:p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Dokumentacja pontyfikatu obejmuje kilkanaście encyklik, adhortacji, wiele listów i orędzi papieskich. 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427984" y="1589567"/>
            <a:ext cx="4303117" cy="4572000"/>
          </a:xfrm>
        </p:spPr>
        <p:txBody>
          <a:bodyPr>
            <a:normAutofit/>
          </a:bodyPr>
          <a:lstStyle/>
          <a:p>
            <a:r>
              <a:rPr lang="pl-PL" dirty="0" smtClean="0"/>
              <a:t>Oto mapa krajów, które odwiedzał: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1200px-JPIITravelsMap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73250" y="2564904"/>
            <a:ext cx="4798742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" y="-13891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>
          <a:xfrm>
            <a:off x="0" y="836712"/>
            <a:ext cx="9180512" cy="3312367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Dnia 2 kwietnia 2005 roku,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 wigilię Niedzieli Miłosierdzia Bożego, oddał duszę Bogu Sługa sług Bożych, Papież Jan Paweł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Trudno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było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uwierzyć, że po tak wielu i tak intensywnych latach posługiwania na Stolicy Piotrowej odszedł od nas umiłowany Ojciec święty, niestrudzony nasz Przewodnik po drogach wiary i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miłości.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-36512" y="45109"/>
            <a:ext cx="9028112" cy="791603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Śmierć Jana Pawła II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Poruszające świadectwa śmierci Jana Pawła 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836" y="3352248"/>
            <a:ext cx="5470327" cy="35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8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>
          <a:xfrm>
            <a:off x="0" y="836711"/>
            <a:ext cx="9144000" cy="3040787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Papież, Polak prowadził ludzi do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Boga „bogatego w miłosierdzie” i zachęcał do objęcia naszym miłosierdziem wszystkich, zwłaszcza chorych, biednych i bezbronnych. </a:t>
            </a:r>
            <a:endParaRPr lang="pl-P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Zawierzał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nas niezawodnej opiece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Matce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ożej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 ukazywał Ją jako wzór całkowitego zawierzenia Bogu. </a:t>
            </a:r>
            <a:endParaRPr lang="pl-P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Jego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przebogate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nauczanie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oraz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sama Jego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Osoba,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Jego świętość, która nieomal namacalnie przenikała wszystko, co mówił i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czynił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przybliżały ludzkość do wszechmogącego Ojca.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44624"/>
            <a:ext cx="8991600" cy="792088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Pontyfikat Jana Pawła II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Światowy Dzień Chorego – ostrzeżenie dla ludzi zdrowych, aby bronić się  przed egoizmem i wszelkimi formami znieczuli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470" y="3891388"/>
            <a:ext cx="4008220" cy="295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31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28600"/>
            <a:ext cx="8763000" cy="990600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Początek życia Jana Pawła II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>
                <a:latin typeface="Arial Nova" panose="020B0504020202020204" pitchFamily="34" charset="0"/>
              </a:rPr>
              <a:t>W Wadowicach 18 maja 1920 roku,        w skromnej rodzinie Wojtyłów narodził się nowy potomek familii, przyszły papież,     czyli Karol Wojtyła. </a:t>
            </a:r>
            <a:endParaRPr lang="pl-PL" dirty="0">
              <a:latin typeface="Arial Nova" panose="020B0504020202020204" pitchFamily="34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>
                <a:latin typeface="Arial Nova" panose="020B0504020202020204" pitchFamily="34" charset="0"/>
              </a:rPr>
              <a:t>Ciekawostką jest to, że podobno w momencie narodzin  w pobliskim kościele trwało nabożeństwo majowe. Karol urodził się więc pewnie     przy dźwiękach dobiegającej            ze świątyni Litanii Loretańskiej i pieśni maryjnych.</a:t>
            </a:r>
          </a:p>
          <a:p>
            <a:endParaRPr lang="pl-PL" dirty="0"/>
          </a:p>
        </p:txBody>
      </p:sp>
      <p:sp>
        <p:nvSpPr>
          <p:cNvPr id="6" name="AutoShape 4" descr="Papieskie ścieżki - wędrówka śladami Jana Pawła II - Podróż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Papieskie ścieżki - wędrówka śladami Jana Pawła II - Podróż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36" y="4293096"/>
            <a:ext cx="3482727" cy="2320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8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276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tx1"/>
                </a:solidFill>
              </a:rPr>
              <a:t>Beatyfikacja i Kanonizacja Jana Pawła II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"/>
          </p:nvPr>
        </p:nvSpPr>
        <p:spPr>
          <a:xfrm>
            <a:off x="35496" y="1196752"/>
            <a:ext cx="9108504" cy="3600400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latin typeface="Arial Nova" panose="020B0504020202020204" pitchFamily="34" charset="0"/>
              </a:rPr>
              <a:t>Proces beatyfikacyjny i kanonizacyjny Jana Pawła II rozpoczął się właściwie żądaniem: ”</a:t>
            </a:r>
            <a:r>
              <a:rPr lang="pl-PL" dirty="0">
                <a:latin typeface="Arial Nova" panose="020B0504020202020204" pitchFamily="34" charset="0"/>
              </a:rPr>
              <a:t>S</a:t>
            </a:r>
            <a:r>
              <a:rPr lang="pl-PL" dirty="0" smtClean="0">
                <a:latin typeface="Arial Nova" panose="020B0504020202020204" pitchFamily="34" charset="0"/>
              </a:rPr>
              <a:t>anto </a:t>
            </a:r>
            <a:r>
              <a:rPr lang="pl-PL" dirty="0" err="1" smtClean="0">
                <a:latin typeface="Arial Nova" panose="020B0504020202020204" pitchFamily="34" charset="0"/>
              </a:rPr>
              <a:t>subito</a:t>
            </a:r>
            <a:r>
              <a:rPr lang="pl-PL" dirty="0" smtClean="0">
                <a:latin typeface="Arial Nova" panose="020B0504020202020204" pitchFamily="34" charset="0"/>
              </a:rPr>
              <a:t>”, czyli natychmiast święty. Błagało o to mnóstwo chrześcijan i nie tylko. Beatyfikację rozpoczął Benedykt XVI, który również ją zakończył. </a:t>
            </a:r>
          </a:p>
          <a:p>
            <a:r>
              <a:rPr lang="pl-PL" dirty="0" smtClean="0">
                <a:latin typeface="Arial Nova" panose="020B0504020202020204" pitchFamily="34" charset="0"/>
              </a:rPr>
              <a:t>Kanonizacja zakończyła się 27 kwietnia 2014 roku, przez co Jan Paweł II został świętym</a:t>
            </a:r>
            <a:r>
              <a:rPr lang="pl-PL" b="1" dirty="0" smtClean="0">
                <a:latin typeface="Arial Nova" panose="020B0504020202020204" pitchFamily="34" charset="0"/>
              </a:rPr>
              <a:t>. </a:t>
            </a:r>
            <a:r>
              <a:rPr lang="pl-PL" dirty="0" smtClean="0">
                <a:latin typeface="Arial Nova" panose="020B0504020202020204" pitchFamily="34" charset="0"/>
              </a:rPr>
              <a:t>Kanonizację odprawił papież Franciszek wraz z Benedyktem XVI.</a:t>
            </a:r>
            <a:endParaRPr lang="pl-PL" dirty="0">
              <a:latin typeface="Arial Nova" panose="020B0504020202020204" pitchFamily="34" charset="0"/>
            </a:endParaRPr>
          </a:p>
        </p:txBody>
      </p:sp>
      <p:pic>
        <p:nvPicPr>
          <p:cNvPr id="6146" name="Picture 2" descr="Marszałek Sejmu na uroczystości kanonizacji papieży Jana Pawła II i Jana  XX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556" y="4616508"/>
            <a:ext cx="3275583" cy="218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8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28600"/>
            <a:ext cx="8766047" cy="990600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Źródła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5826988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papiez.wiara.pl/doc/379372.Pontyfikat-Jana-Pawla-II</a:t>
            </a:r>
          </a:p>
          <a:p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://domjp2.pl/jan-pawel-ii/dziecinstwo-jana-pawla-ii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pl.wikipedia.org/wiki/Jan_Pawe%C5%82_II</a:t>
            </a:r>
          </a:p>
          <a:p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https://www.centrumjp2.pl/biografia-jana-pawla-ii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https://niepodlegla.gov.pl/aktualnosci/swiety-jan-pawel-ii-zyciorys-papieza-polaka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www.swjakub.pl/index.php?option=com_content&amp;view=article&amp;id=489&amp;Itemid=161</a:t>
            </a:r>
          </a:p>
          <a:p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,,Dar i Tajemnica” Jana Pawła II</a:t>
            </a:r>
          </a:p>
          <a:p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„Święty Jan Paweł II, pontyfikat świętego” ks. Dr Jan-Jerzy Górny</a:t>
            </a:r>
          </a:p>
          <a:p>
            <a:endParaRPr lang="pl-PL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611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>
          <a:xfrm>
            <a:off x="0" y="2743200"/>
            <a:ext cx="9144000" cy="3062064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Autor: Michał Koszewski</a:t>
            </a:r>
          </a:p>
          <a:p>
            <a:r>
              <a:rPr lang="pl-PL"/>
              <a:t>u</a:t>
            </a:r>
            <a:r>
              <a:rPr lang="pl-PL" smtClean="0"/>
              <a:t>czeń </a:t>
            </a:r>
            <a:r>
              <a:rPr lang="pl-PL" smtClean="0"/>
              <a:t>klasy 7A </a:t>
            </a:r>
          </a:p>
          <a:p>
            <a:r>
              <a:rPr lang="pl-PL" smtClean="0"/>
              <a:t>Publicznej </a:t>
            </a:r>
            <a:r>
              <a:rPr lang="pl-PL" dirty="0" smtClean="0"/>
              <a:t>Szkoły Podstawowej im. Jana Pawła II</a:t>
            </a:r>
          </a:p>
          <a:p>
            <a:r>
              <a:rPr lang="pl-PL" dirty="0"/>
              <a:t>u</a:t>
            </a:r>
            <a:r>
              <a:rPr lang="pl-PL" dirty="0" smtClean="0"/>
              <a:t>l. Gimnazjalna 20</a:t>
            </a:r>
          </a:p>
          <a:p>
            <a:r>
              <a:rPr lang="pl-PL" dirty="0" smtClean="0"/>
              <a:t>83-212 Bobowo</a:t>
            </a:r>
          </a:p>
          <a:p>
            <a:r>
              <a:rPr lang="pl-PL" dirty="0"/>
              <a:t>t</a:t>
            </a:r>
            <a:r>
              <a:rPr lang="pl-PL" dirty="0" smtClean="0"/>
              <a:t>el. szkoły 58 5621722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bg1"/>
                </a:solidFill>
              </a:rPr>
              <a:t>Dziękuję za uwagę!</a:t>
            </a:r>
            <a:endParaRPr lang="pl-P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8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28600"/>
            <a:ext cx="8763000" cy="990600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Kilka słów o rodzinie ,,Lolka’’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79512" y="1124745"/>
            <a:ext cx="4316288" cy="5616624"/>
          </a:xfrm>
        </p:spPr>
        <p:txBody>
          <a:bodyPr>
            <a:normAutofit fontScale="77500" lnSpcReduction="20000"/>
          </a:bodyPr>
          <a:lstStyle/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Ojciec Karola był oficerem     w Wojsku Polskim. Pracował także jako urzędnik                 w Rejonowej Komisji Uzupełnień. </a:t>
            </a:r>
          </a:p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Matka zajmowała się domem    i dorabiała szyciem. O małym Lolku mawiała, że zostanie wielkim człowiekiem.            Nie przekonała się o tym. Zmarła na kilka dni przed Pierwszą Komunią Świętą syna. </a:t>
            </a:r>
          </a:p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Atmosfera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panująca w domu rodzinnym, jego otoczenie, dzieciństwo i bliskie osoby silnie wpłynęły na rozwój duchowy i intelektualny przyszłego Papieża</a:t>
            </a:r>
            <a:r>
              <a:rPr lang="pl-PL" dirty="0"/>
              <a:t>.</a:t>
            </a:r>
            <a:endParaRPr lang="pl-PL" dirty="0">
              <a:latin typeface="Arial Nova" panose="020B0504020202020204" pitchFamily="34" charset="0"/>
            </a:endParaRPr>
          </a:p>
        </p:txBody>
      </p:sp>
      <p:pic>
        <p:nvPicPr>
          <p:cNvPr id="63490" name="Picture 2" descr="Karol Wojtyła - Jan Paweł II. Droga do świętości (1920-2005) | Polska Time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45050" y="1848860"/>
            <a:ext cx="3886200" cy="405245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28600"/>
            <a:ext cx="8766048" cy="990600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Bolesny cios w życiu Karola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8766048" cy="5213176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Arial Nova" panose="020B0504020202020204" pitchFamily="34" charset="0"/>
              </a:rPr>
              <a:t>Jak wspomniałem wcześniej, przed Pierwszą Komunią Świętą zmarła mama Karola. Później jego starszy brat Edmund, który zaraził się zakaźną chorobą. Najmłodszemu w rodzinie Wojtyłów został tylko ojciec, z którym spędzał bardzo dużo czasu.</a:t>
            </a:r>
            <a:endParaRPr lang="pl-PL" dirty="0">
              <a:latin typeface="Arial Nova" panose="020B0504020202020204" pitchFamily="34" charset="0"/>
            </a:endParaRPr>
          </a:p>
        </p:txBody>
      </p:sp>
      <p:sp>
        <p:nvSpPr>
          <p:cNvPr id="4" name="AutoShape 2" descr="Ojciec Karola Wojtyły | Stacja7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326" y="4064202"/>
            <a:ext cx="3969396" cy="2749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tx1"/>
                </a:solidFill>
              </a:rPr>
              <a:t>Co przyszły Jan Paweł II robił w wolnych chwilach?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0" y="1504335"/>
            <a:ext cx="9144000" cy="1852657"/>
          </a:xfrm>
        </p:spPr>
        <p:txBody>
          <a:bodyPr>
            <a:noAutofit/>
          </a:bodyPr>
          <a:lstStyle/>
          <a:p>
            <a:r>
              <a:rPr lang="pl-PL" sz="2700" dirty="0" smtClean="0">
                <a:latin typeface="Arial Nova" panose="020B0504020202020204" pitchFamily="34" charset="0"/>
              </a:rPr>
              <a:t>Karol Wojtyła uwielbiał teatr i piłkę nożną. Był aktorem w Teatrze Rapsodycznym, w którym wystawiono głównie utwory patriotyczne. </a:t>
            </a:r>
          </a:p>
          <a:p>
            <a:r>
              <a:rPr lang="pl-PL" sz="2700" dirty="0" smtClean="0">
                <a:latin typeface="Arial Nova" panose="020B0504020202020204" pitchFamily="34" charset="0"/>
              </a:rPr>
              <a:t>Kochał również spływy kajakowe i wędrówki po górach. Tam znajdował spokój i ukojenie.</a:t>
            </a:r>
            <a:endParaRPr lang="pl-PL" sz="2700" dirty="0">
              <a:latin typeface="Arial Nova" panose="020B0504020202020204" pitchFamily="34" charset="0"/>
            </a:endParaRPr>
          </a:p>
        </p:txBody>
      </p:sp>
      <p:pic>
        <p:nvPicPr>
          <p:cNvPr id="3074" name="Picture 2" descr="Młodość Karola Wojtyły | Robotnik Wojtyła - Polityka.p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25467"/>
            <a:ext cx="4752528" cy="313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8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28600"/>
            <a:ext cx="8763000" cy="990600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Wybuch II Wojny Światowej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09600" y="1589566"/>
            <a:ext cx="3886200" cy="4935777"/>
          </a:xfrm>
        </p:spPr>
        <p:txBody>
          <a:bodyPr>
            <a:normAutofit fontScale="85000" lnSpcReduction="10000"/>
          </a:bodyPr>
          <a:lstStyle/>
          <a:p>
            <a:r>
              <a:rPr lang="pl-PL" dirty="0" smtClean="0">
                <a:latin typeface="Arial Nova" panose="020B0504020202020204" pitchFamily="34" charset="0"/>
              </a:rPr>
              <a:t>Niestety wybuchła II Wojna Światowa, przez co Karol Wojtyła musiał zrezygnować ze swoich pasji i planów </a:t>
            </a:r>
          </a:p>
          <a:p>
            <a:r>
              <a:rPr lang="pl-PL" dirty="0" smtClean="0">
                <a:latin typeface="Arial Nova" panose="020B0504020202020204" pitchFamily="34" charset="0"/>
              </a:rPr>
              <a:t>„Aby uchronić się przed wywózką’’ – wspominał Jan Paweł II, musiał</a:t>
            </a:r>
            <a:r>
              <a:rPr lang="pl-PL" dirty="0">
                <a:latin typeface="Arial Nova" panose="020B0504020202020204" pitchFamily="34" charset="0"/>
              </a:rPr>
              <a:t> </a:t>
            </a:r>
            <a:r>
              <a:rPr lang="pl-PL" dirty="0" smtClean="0">
                <a:latin typeface="Arial Nova" panose="020B0504020202020204" pitchFamily="34" charset="0"/>
              </a:rPr>
              <a:t>podjąć pracę jako robotnik fizyczny w kamieniołomie, związanym z fabryką chemiczną Solvay</a:t>
            </a:r>
            <a:r>
              <a:rPr lang="pl-PL" dirty="0">
                <a:latin typeface="Arial Nova" panose="020B0504020202020204" pitchFamily="34" charset="0"/>
              </a:rPr>
              <a:t>.</a:t>
            </a:r>
            <a:r>
              <a:rPr lang="pl-PL" dirty="0" smtClean="0">
                <a:latin typeface="Arial Nova" panose="020B0504020202020204" pitchFamily="34" charset="0"/>
              </a:rPr>
              <a:t> </a:t>
            </a:r>
            <a:endParaRPr lang="pl-PL" dirty="0">
              <a:latin typeface="Arial Nova" panose="020B0504020202020204" pitchFamily="34" charset="0"/>
            </a:endParaRPr>
          </a:p>
        </p:txBody>
      </p:sp>
      <p:pic>
        <p:nvPicPr>
          <p:cNvPr id="5" name="Symbol zastępczy zawartości 4" descr="download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916832"/>
            <a:ext cx="4572000" cy="390746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8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0" y="24036"/>
            <a:ext cx="8766048" cy="956692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Śmierć taty Jana Pawła II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>
          <a:xfrm>
            <a:off x="0" y="980728"/>
            <a:ext cx="9324527" cy="3672408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latin typeface="Arial Nova" panose="020B0504020202020204" pitchFamily="34" charset="0"/>
              </a:rPr>
              <a:t>18 lutego 1941 roku na atak serca zmarł ojciec Karola. Młody Karol całą noc się modlił, klęcząc przy ciele ukochanego ojca. Było to dla niego jedno z najbardziej bolesnych doświadczeń w życiu. </a:t>
            </a:r>
          </a:p>
          <a:p>
            <a:r>
              <a:rPr lang="pl-PL" dirty="0" smtClean="0">
                <a:latin typeface="Arial Nova" panose="020B0504020202020204" pitchFamily="34" charset="0"/>
              </a:rPr>
              <a:t>Przeżyte cierpienia i wyrzeczenia, o których wspomniałem w prezentacji, spowodowały, że Karol Wojtyła jest coraz bardziej związany z Bogiem              i Maryją. Bezgranicznie ufa Bogu.</a:t>
            </a:r>
            <a:endParaRPr lang="pl-PL" dirty="0">
              <a:latin typeface="Arial Nova" panose="020B0504020202020204" pitchFamily="34" charset="0"/>
            </a:endParaRPr>
          </a:p>
        </p:txBody>
      </p:sp>
      <p:pic>
        <p:nvPicPr>
          <p:cNvPr id="16386" name="Picture 2" descr="Biogram – Centrum Myśli Jana Pawła 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942" y="4043888"/>
            <a:ext cx="2242566" cy="281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Jan Paweł II - Życiory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" t="6045" r="7193" b="9792"/>
          <a:stretch/>
        </p:blipFill>
        <p:spPr bwMode="auto">
          <a:xfrm>
            <a:off x="395536" y="4430888"/>
            <a:ext cx="1944217" cy="235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8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28600"/>
            <a:ext cx="8763000" cy="990600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Początek służby Bogu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79512" y="1589566"/>
            <a:ext cx="4464496" cy="4863769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Arial Nova" panose="020B0504020202020204" pitchFamily="34" charset="0"/>
              </a:rPr>
              <a:t>Lolek za młodu był ministrantem.</a:t>
            </a:r>
          </a:p>
          <a:p>
            <a:r>
              <a:rPr lang="pl-PL" dirty="0" smtClean="0">
                <a:latin typeface="Arial Nova" panose="020B0504020202020204" pitchFamily="34" charset="0"/>
              </a:rPr>
              <a:t>Dnia 1 listopada 1946 r. kardynał Adam Sapieha wyświęcił Karola Wojtyłę na księdza. W życiu przyszłego papieża zaczął się kolejny etap. </a:t>
            </a:r>
            <a:endParaRPr lang="pl-PL" dirty="0">
              <a:latin typeface="Arial Nova" panose="020B0504020202020204" pitchFamily="34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65538" name="Picture 2" descr="Rocznica święceń kapłańskich Karola Wojtyły | dzieje.pl - Historia Pols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56792"/>
            <a:ext cx="4218138" cy="46085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hmury pogłębiają globalne ocieplenie - Nowe technologie w INTERIA.P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8"/>
            <a:ext cx="9144000" cy="68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9148"/>
            <a:ext cx="8766048" cy="773852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Wyjazd na studia do Rzymu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0" y="764704"/>
            <a:ext cx="9144000" cy="3024336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latin typeface="Arial Nova" panose="020B0504020202020204" pitchFamily="34" charset="0"/>
              </a:rPr>
              <a:t>Po Święceniach Kapłańskich ks. Wojtyła wyjechał    na studia do Rzymu. Ksiądz Wojtyła pisał doktorat     o rozumieniu wiary u św. Jana od Krzyża. Maksymalnie wykorzystywał czas na naukę                i modlitwę.</a:t>
            </a:r>
          </a:p>
          <a:p>
            <a:r>
              <a:rPr lang="pl-PL" dirty="0" smtClean="0">
                <a:latin typeface="Arial Nova" panose="020B0504020202020204" pitchFamily="34" charset="0"/>
              </a:rPr>
              <a:t>14 czerwca 1948 roku ks. Karol Wojtyła obronił swoją pracę doktorską z wynikiem bardzo dobrym.</a:t>
            </a:r>
          </a:p>
        </p:txBody>
      </p:sp>
      <p:pic>
        <p:nvPicPr>
          <p:cNvPr id="2054" name="Picture 6" descr="Bazylika św. Piotra na Watykanie: zwiedzanie, historia, ciekawost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414" y="3775706"/>
            <a:ext cx="5085219" cy="309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Średni">
  <a:themeElements>
    <a:clrScheme name="Średni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Średni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TM03090434[[fn=Drewniana czcionka]]</Template>
  <TotalTime>932</TotalTime>
  <Words>851</Words>
  <Application>Microsoft Office PowerPoint</Application>
  <PresentationFormat>Pokaz na ekranie (4:3)</PresentationFormat>
  <Paragraphs>79</Paragraphs>
  <Slides>22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8" baseType="lpstr">
      <vt:lpstr>Arial</vt:lpstr>
      <vt:lpstr>Arial Nova</vt:lpstr>
      <vt:lpstr>Tw Cen MT</vt:lpstr>
      <vt:lpstr>Wingdings</vt:lpstr>
      <vt:lpstr>Wingdings 2</vt:lpstr>
      <vt:lpstr>Średni</vt:lpstr>
      <vt:lpstr>,,Droga do Świętości św. Jana Pawła II’’</vt:lpstr>
      <vt:lpstr>Początek życia Jana Pawła II</vt:lpstr>
      <vt:lpstr>Kilka słów o rodzinie ,,Lolka’’</vt:lpstr>
      <vt:lpstr>Bolesny cios w życiu Karola</vt:lpstr>
      <vt:lpstr>Co przyszły Jan Paweł II robił w wolnych chwilach?</vt:lpstr>
      <vt:lpstr>Wybuch II Wojny Światowej</vt:lpstr>
      <vt:lpstr>Śmierć taty Jana Pawła II</vt:lpstr>
      <vt:lpstr>Początek służby Bogu</vt:lpstr>
      <vt:lpstr>Wyjazd na studia do Rzymu</vt:lpstr>
      <vt:lpstr>Zmiana parafii</vt:lpstr>
      <vt:lpstr>Najmłodszy biskup w Polsce</vt:lpstr>
      <vt:lpstr>Nowy kardynał</vt:lpstr>
      <vt:lpstr>Niesamowita wiadomość dla Polaków i świata!</vt:lpstr>
      <vt:lpstr>Zamach na Jana Pawła II</vt:lpstr>
      <vt:lpstr>Papież przeżył!</vt:lpstr>
      <vt:lpstr>Przebaczenie Jana Pawła II </vt:lpstr>
      <vt:lpstr>Liczne pielgrzymki i dokumentacja papieża Jana Pawła II</vt:lpstr>
      <vt:lpstr>Śmierć Jana Pawła II</vt:lpstr>
      <vt:lpstr>Pontyfikat Jana Pawła II</vt:lpstr>
      <vt:lpstr>Beatyfikacja i Kanonizacja Jana Pawła II</vt:lpstr>
      <vt:lpstr>Źródła</vt:lpstr>
      <vt:lpstr>Dziękuję za uwagę!</vt:lpstr>
    </vt:vector>
  </TitlesOfParts>
  <Company>Ministrerstwo Edukacji Narodowej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,,Droga do Świętości św. Jana Pawła II’’</dc:title>
  <dc:creator>Elżbieta K</dc:creator>
  <cp:lastModifiedBy>ela_6304@wp.pl</cp:lastModifiedBy>
  <cp:revision>92</cp:revision>
  <dcterms:created xsi:type="dcterms:W3CDTF">2020-11-02T08:15:12Z</dcterms:created>
  <dcterms:modified xsi:type="dcterms:W3CDTF">2020-12-11T20:55:53Z</dcterms:modified>
</cp:coreProperties>
</file>